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9" r:id="rId1"/>
  </p:sldMasterIdLst>
  <p:notesMasterIdLst>
    <p:notesMasterId r:id="rId57"/>
  </p:notesMasterIdLst>
  <p:handoutMasterIdLst>
    <p:handoutMasterId r:id="rId58"/>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271" r:id="rId18"/>
    <p:sldId id="463" r:id="rId19"/>
    <p:sldId id="296" r:id="rId20"/>
    <p:sldId id="496" r:id="rId21"/>
    <p:sldId id="498" r:id="rId22"/>
    <p:sldId id="497" r:id="rId23"/>
    <p:sldId id="499" r:id="rId24"/>
    <p:sldId id="489" r:id="rId25"/>
    <p:sldId id="455" r:id="rId26"/>
    <p:sldId id="484" r:id="rId27"/>
    <p:sldId id="478" r:id="rId28"/>
    <p:sldId id="471" r:id="rId29"/>
    <p:sldId id="481" r:id="rId30"/>
    <p:sldId id="491" r:id="rId31"/>
    <p:sldId id="460" r:id="rId32"/>
    <p:sldId id="464" r:id="rId33"/>
    <p:sldId id="456" r:id="rId34"/>
    <p:sldId id="466" r:id="rId35"/>
    <p:sldId id="504" r:id="rId36"/>
    <p:sldId id="461" r:id="rId37"/>
    <p:sldId id="459" r:id="rId38"/>
    <p:sldId id="300" r:id="rId39"/>
    <p:sldId id="501" r:id="rId40"/>
    <p:sldId id="503" r:id="rId41"/>
    <p:sldId id="338" r:id="rId42"/>
    <p:sldId id="432" r:id="rId43"/>
    <p:sldId id="483" r:id="rId44"/>
    <p:sldId id="428" r:id="rId45"/>
    <p:sldId id="369" r:id="rId46"/>
    <p:sldId id="500" r:id="rId47"/>
    <p:sldId id="429" r:id="rId48"/>
    <p:sldId id="305" r:id="rId49"/>
    <p:sldId id="379" r:id="rId50"/>
    <p:sldId id="453" r:id="rId51"/>
    <p:sldId id="265" r:id="rId52"/>
    <p:sldId id="474" r:id="rId53"/>
    <p:sldId id="485" r:id="rId54"/>
    <p:sldId id="486" r:id="rId55"/>
    <p:sldId id="487" r:id="rId56"/>
  </p:sldIdLst>
  <p:sldSz cx="12192000" cy="6858000"/>
  <p:notesSz cx="7315200" cy="9601200"/>
  <p:embeddedFontLst>
    <p:embeddedFont>
      <p:font typeface="Cambria Math" panose="02040503050406030204" pitchFamily="18" charset="0"/>
      <p:regular r:id="rId59"/>
    </p:embeddedFont>
    <p:embeddedFont>
      <p:font typeface="Candara" panose="020E0502030303020204" pitchFamily="34" charset="0"/>
      <p:regular r:id="rId60"/>
      <p:bold r:id="rId61"/>
      <p:italic r:id="rId62"/>
      <p:boldItalic r:id="rId63"/>
    </p:embeddedFont>
    <p:embeddedFont>
      <p:font typeface="Century Gothic" panose="020B0502020202020204" pitchFamily="34" charset="0"/>
      <p:regular r:id="rId64"/>
      <p:bold r:id="rId65"/>
      <p:italic r:id="rId66"/>
      <p:boldItalic r:id="rId6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11" autoAdjust="0"/>
    <p:restoredTop sz="74378" autoAdjust="0"/>
  </p:normalViewPr>
  <p:slideViewPr>
    <p:cSldViewPr snapToGrid="0">
      <p:cViewPr varScale="1">
        <p:scale>
          <a:sx n="78" d="100"/>
          <a:sy n="78" d="100"/>
        </p:scale>
        <p:origin x="120" y="420"/>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1210"/>
    </p:cViewPr>
  </p:sorterViewPr>
  <p:notesViewPr>
    <p:cSldViewPr snapToGrid="0">
      <p:cViewPr varScale="1">
        <p:scale>
          <a:sx n="73" d="100"/>
          <a:sy n="73" d="100"/>
        </p:scale>
        <p:origin x="2890" y="86"/>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24/10/2020</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17</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19</a:t>
            </a:fld>
            <a:endParaRPr lang="en-US"/>
          </a:p>
        </p:txBody>
      </p:sp>
      <p:sp>
        <p:nvSpPr>
          <p:cNvPr id="130050" name="Rectangle 2"/>
          <p:cNvSpPr>
            <a:spLocks noGrp="1" noRot="1" noChangeAspect="1" noChangeArrowheads="1" noTextEdit="1"/>
          </p:cNvSpPr>
          <p:nvPr>
            <p:ph type="sldImg"/>
          </p:nvPr>
        </p:nvSpPr>
        <p:spPr>
          <a:xfrm>
            <a:off x="458788" y="720725"/>
            <a:ext cx="6397625" cy="3598863"/>
          </a:xfrm>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Water levels</a:t>
            </a:r>
            <a:r>
              <a:rPr lang="en-US" baseline="0" dirty="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Reduce velocity</a:t>
            </a:r>
            <a:r>
              <a:rPr lang="en-US" baseline="0" dirty="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382588" y="685800"/>
            <a:ext cx="6094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38</a:t>
            </a:fld>
            <a:endParaRPr lang="en-US"/>
          </a:p>
        </p:txBody>
      </p:sp>
      <p:sp>
        <p:nvSpPr>
          <p:cNvPr id="140290" name="Rectangle 2"/>
          <p:cNvSpPr>
            <a:spLocks noGrp="1" noRot="1" noChangeAspect="1" noChangeArrowheads="1" noTextEdit="1"/>
          </p:cNvSpPr>
          <p:nvPr>
            <p:ph type="sldImg"/>
          </p:nvPr>
        </p:nvSpPr>
        <p:spPr>
          <a:xfrm>
            <a:off x="458788" y="720725"/>
            <a:ext cx="6397625" cy="3598863"/>
          </a:xfrm>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xfrm>
            <a:off x="458788" y="720725"/>
            <a:ext cx="6397625" cy="3598863"/>
          </a:xfrm>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52</a:t>
            </a:fld>
            <a:endParaRPr lang="en-US">
              <a:solidFill>
                <a:prstClr val="black"/>
              </a:solidFill>
            </a:endParaRPr>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55</a:t>
            </a:fld>
            <a:endParaRPr lang="en-US">
              <a:solidFill>
                <a:prstClr val="black"/>
              </a:solidFill>
            </a:endParaRPr>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089296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13037722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10853909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121528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344641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7087590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67281332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43.png"/><Relationship Id="rId5" Type="http://schemas.openxmlformats.org/officeDocument/2006/relationships/tags" Target="../tags/tag26.xml"/><Relationship Id="rId10" Type="http://schemas.openxmlformats.org/officeDocument/2006/relationships/image" Target="../media/image42.png"/><Relationship Id="rId4" Type="http://schemas.openxmlformats.org/officeDocument/2006/relationships/tags" Target="../tags/tag25.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47.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4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0.png"/><Relationship Id="rId5" Type="http://schemas.openxmlformats.org/officeDocument/2006/relationships/tags" Target="../tags/tag31.xml"/><Relationship Id="rId10" Type="http://schemas.openxmlformats.org/officeDocument/2006/relationships/image" Target="../media/image45.png"/><Relationship Id="rId4" Type="http://schemas.openxmlformats.org/officeDocument/2006/relationships/tags" Target="../tags/tag30.xml"/><Relationship Id="rId9" Type="http://schemas.openxmlformats.org/officeDocument/2006/relationships/image" Target="../media/image44.png"/><Relationship Id="rId1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9.png"/><Relationship Id="rId4" Type="http://schemas.openxmlformats.org/officeDocument/2006/relationships/image" Target="../media/image450.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0.png"/><Relationship Id="rId5" Type="http://schemas.openxmlformats.org/officeDocument/2006/relationships/tags" Target="../tags/tag38.xml"/><Relationship Id="rId15" Type="http://schemas.openxmlformats.org/officeDocument/2006/relationships/image" Target="../media/image54.png"/><Relationship Id="rId10" Type="http://schemas.openxmlformats.org/officeDocument/2006/relationships/image" Target="../media/image47.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6.png"/><Relationship Id="rId18" Type="http://schemas.openxmlformats.org/officeDocument/2006/relationships/image" Target="../media/image59.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0.png"/><Relationship Id="rId17" Type="http://schemas.openxmlformats.org/officeDocument/2006/relationships/image" Target="../media/image43.png"/><Relationship Id="rId2" Type="http://schemas.openxmlformats.org/officeDocument/2006/relationships/tags" Target="../tags/tag42.xml"/><Relationship Id="rId16" Type="http://schemas.openxmlformats.org/officeDocument/2006/relationships/image" Target="../media/image58.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2.xml"/><Relationship Id="rId10" Type="http://schemas.openxmlformats.org/officeDocument/2006/relationships/image" Target="../media/image61.png"/><Relationship Id="rId4" Type="http://schemas.openxmlformats.org/officeDocument/2006/relationships/tags" Target="../tags/tag51.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7.xml"/><Relationship Id="rId10" Type="http://schemas.openxmlformats.org/officeDocument/2006/relationships/image" Target="../media/image69.png"/><Relationship Id="rId4" Type="http://schemas.openxmlformats.org/officeDocument/2006/relationships/tags" Target="../tags/tag56.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3.png"/><Relationship Id="rId5" Type="http://schemas.openxmlformats.org/officeDocument/2006/relationships/tags" Target="../tags/tag62.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79.png"/><Relationship Id="rId5" Type="http://schemas.openxmlformats.org/officeDocument/2006/relationships/tags" Target="../tags/tag68.xml"/><Relationship Id="rId10" Type="http://schemas.openxmlformats.org/officeDocument/2006/relationships/image" Target="../media/image78.png"/><Relationship Id="rId4" Type="http://schemas.openxmlformats.org/officeDocument/2006/relationships/tags" Target="../tags/tag67.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72.xml"/><Relationship Id="rId7" Type="http://schemas.openxmlformats.org/officeDocument/2006/relationships/slideLayout" Target="../slideLayouts/slideLayout5.xml"/><Relationship Id="rId12" Type="http://schemas.openxmlformats.org/officeDocument/2006/relationships/image" Target="../media/image8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0" Type="http://schemas.openxmlformats.org/officeDocument/2006/relationships/image" Target="../media/image50.png"/><Relationship Id="rId4" Type="http://schemas.openxmlformats.org/officeDocument/2006/relationships/tags" Target="../tags/tag73.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5.xml"/><Relationship Id="rId26" Type="http://schemas.openxmlformats.org/officeDocument/2006/relationships/image" Target="../media/image109.png"/><Relationship Id="rId3" Type="http://schemas.openxmlformats.org/officeDocument/2006/relationships/tags" Target="../tags/tag83.xml"/><Relationship Id="rId34" Type="http://schemas.openxmlformats.org/officeDocument/2006/relationships/image" Target="../media/image118.png"/><Relationship Id="rId7" Type="http://schemas.openxmlformats.org/officeDocument/2006/relationships/tags" Target="../tags/tag87.xml"/><Relationship Id="rId12" Type="http://schemas.openxmlformats.org/officeDocument/2006/relationships/tags" Target="../tags/tag92.xml"/><Relationship Id="rId25" Type="http://schemas.openxmlformats.org/officeDocument/2006/relationships/image" Target="../media/image108.png"/><Relationship Id="rId33" Type="http://schemas.openxmlformats.org/officeDocument/2006/relationships/image" Target="../media/image27.png"/><Relationship Id="rId2" Type="http://schemas.openxmlformats.org/officeDocument/2006/relationships/tags" Target="../tags/tag82.xml"/><Relationship Id="rId29" Type="http://schemas.openxmlformats.org/officeDocument/2006/relationships/image" Target="../media/image11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07.png"/><Relationship Id="rId32" Type="http://schemas.openxmlformats.org/officeDocument/2006/relationships/image" Target="../media/image116.png"/><Relationship Id="rId5" Type="http://schemas.openxmlformats.org/officeDocument/2006/relationships/tags" Target="../tags/tag85.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12.png"/><Relationship Id="rId10" Type="http://schemas.openxmlformats.org/officeDocument/2006/relationships/tags" Target="../tags/tag90.xml"/><Relationship Id="rId31" Type="http://schemas.openxmlformats.org/officeDocument/2006/relationships/image" Target="../media/image115.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notesSlide" Target="../notesSlides/notesSlide30.xml"/><Relationship Id="rId27" Type="http://schemas.openxmlformats.org/officeDocument/2006/relationships/image" Target="../media/image111.png"/><Relationship Id="rId30"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20.png"/><Relationship Id="rId2" Type="http://schemas.openxmlformats.org/officeDocument/2006/relationships/tags" Target="../tags/tag94.xml"/><Relationship Id="rId16" Type="http://schemas.openxmlformats.org/officeDocument/2006/relationships/image" Target="../media/image26.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19.png"/><Relationship Id="rId5" Type="http://schemas.openxmlformats.org/officeDocument/2006/relationships/tags" Target="../tags/tag97.xml"/><Relationship Id="rId15" Type="http://schemas.openxmlformats.org/officeDocument/2006/relationships/image" Target="../media/image123.png"/><Relationship Id="rId10" Type="http://schemas.openxmlformats.org/officeDocument/2006/relationships/image" Target="../media/image139.png"/><Relationship Id="rId4" Type="http://schemas.openxmlformats.org/officeDocument/2006/relationships/tags" Target="../tags/tag96.xml"/><Relationship Id="rId9" Type="http://schemas.openxmlformats.org/officeDocument/2006/relationships/notesSlide" Target="../notesSlides/notesSlide31.xml"/><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6.png"/><Relationship Id="rId3" Type="http://schemas.openxmlformats.org/officeDocument/2006/relationships/tags" Target="../tags/tag102.xml"/><Relationship Id="rId7" Type="http://schemas.openxmlformats.org/officeDocument/2006/relationships/notesSlide" Target="../notesSlides/notesSlide32.xml"/><Relationship Id="rId12" Type="http://schemas.openxmlformats.org/officeDocument/2006/relationships/image" Target="../media/image125.png"/><Relationship Id="rId2" Type="http://schemas.openxmlformats.org/officeDocument/2006/relationships/tags" Target="../tags/tag101.xml"/><Relationship Id="rId16" Type="http://schemas.openxmlformats.org/officeDocument/2006/relationships/image" Target="../media/image26.png"/><Relationship Id="rId1" Type="http://schemas.openxmlformats.org/officeDocument/2006/relationships/tags" Target="../tags/tag10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04.xml"/><Relationship Id="rId15" Type="http://schemas.openxmlformats.org/officeDocument/2006/relationships/image" Target="../media/image99.png"/><Relationship Id="rId10" Type="http://schemas.openxmlformats.org/officeDocument/2006/relationships/image" Target="../media/image1480.png"/><Relationship Id="rId4" Type="http://schemas.openxmlformats.org/officeDocument/2006/relationships/tags" Target="../tags/tag103.xml"/><Relationship Id="rId9" Type="http://schemas.openxmlformats.org/officeDocument/2006/relationships/image" Target="../media/image17.png"/><Relationship Id="rId1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28.emf"/><Relationship Id="rId17" Type="http://schemas.openxmlformats.org/officeDocument/2006/relationships/image" Target="../media/image133.png"/><Relationship Id="rId2" Type="http://schemas.openxmlformats.org/officeDocument/2006/relationships/tags" Target="../tags/tag105.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vmlDrawing" Target="../drawings/vmlDrawing1.vml"/><Relationship Id="rId6" Type="http://schemas.openxmlformats.org/officeDocument/2006/relationships/tags" Target="../tags/tag109.xml"/><Relationship Id="rId11" Type="http://schemas.openxmlformats.org/officeDocument/2006/relationships/oleObject" Target="../embeddings/oleObject1.bin"/><Relationship Id="rId5" Type="http://schemas.openxmlformats.org/officeDocument/2006/relationships/tags" Target="../tags/tag108.xml"/><Relationship Id="rId15" Type="http://schemas.openxmlformats.org/officeDocument/2006/relationships/image" Target="../media/image131.png"/><Relationship Id="rId10" Type="http://schemas.openxmlformats.org/officeDocument/2006/relationships/notesSlide" Target="../notesSlides/notesSlide33.xml"/><Relationship Id="rId19" Type="http://schemas.openxmlformats.org/officeDocument/2006/relationships/image" Target="../media/image135.png"/><Relationship Id="rId4" Type="http://schemas.openxmlformats.org/officeDocument/2006/relationships/tags" Target="../tags/tag107.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43.png"/><Relationship Id="rId18" Type="http://schemas.openxmlformats.org/officeDocument/2006/relationships/image" Target="../media/image140.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tags" Target="../tags/tag115.xml"/><Relationship Id="rId16" Type="http://schemas.openxmlformats.org/officeDocument/2006/relationships/image" Target="../media/image146.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32.png"/><Relationship Id="rId5" Type="http://schemas.openxmlformats.org/officeDocument/2006/relationships/tags" Target="../tags/tag118.xml"/><Relationship Id="rId15" Type="http://schemas.openxmlformats.org/officeDocument/2006/relationships/image" Target="../media/image145.png"/><Relationship Id="rId10" Type="http://schemas.openxmlformats.org/officeDocument/2006/relationships/image" Target="../media/image141.png"/><Relationship Id="rId4" Type="http://schemas.openxmlformats.org/officeDocument/2006/relationships/tags" Target="../tags/tag117.xml"/><Relationship Id="rId9" Type="http://schemas.openxmlformats.org/officeDocument/2006/relationships/slideLayout" Target="../slideLayouts/slideLayout5.xml"/><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129.png"/><Relationship Id="rId18" Type="http://schemas.openxmlformats.org/officeDocument/2006/relationships/image" Target="../media/image150.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128.emf"/><Relationship Id="rId17" Type="http://schemas.openxmlformats.org/officeDocument/2006/relationships/image" Target="../media/image149.png"/><Relationship Id="rId2" Type="http://schemas.openxmlformats.org/officeDocument/2006/relationships/tags" Target="../tags/tag122.xml"/><Relationship Id="rId16" Type="http://schemas.openxmlformats.org/officeDocument/2006/relationships/image" Target="../media/image148.png"/><Relationship Id="rId20" Type="http://schemas.openxmlformats.org/officeDocument/2006/relationships/image" Target="../media/image136.png"/><Relationship Id="rId1" Type="http://schemas.openxmlformats.org/officeDocument/2006/relationships/vmlDrawing" Target="../drawings/vmlDrawing2.vml"/><Relationship Id="rId6" Type="http://schemas.openxmlformats.org/officeDocument/2006/relationships/tags" Target="../tags/tag126.xml"/><Relationship Id="rId11" Type="http://schemas.openxmlformats.org/officeDocument/2006/relationships/oleObject" Target="../embeddings/oleObject2.bin"/><Relationship Id="rId5" Type="http://schemas.openxmlformats.org/officeDocument/2006/relationships/tags" Target="../tags/tag125.xml"/><Relationship Id="rId15" Type="http://schemas.openxmlformats.org/officeDocument/2006/relationships/image" Target="../media/image131.png"/><Relationship Id="rId10" Type="http://schemas.openxmlformats.org/officeDocument/2006/relationships/notesSlide" Target="../notesSlides/notesSlide34.xml"/><Relationship Id="rId19" Type="http://schemas.openxmlformats.org/officeDocument/2006/relationships/image" Target="../media/image135.png"/><Relationship Id="rId4" Type="http://schemas.openxmlformats.org/officeDocument/2006/relationships/tags" Target="../tags/tag124.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a:t>
            </a:r>
            <a:r>
              <a:rPr lang="en-US" sz="2800" b="1" baseline="-25000" dirty="0"/>
              <a:t>e</a:t>
            </a:r>
            <a:r>
              <a:rPr lang="en-US" sz="2800" b="1" dirty="0"/>
              <a:t>/S&lt;6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Our flocculator energy efficiency is ≈ 100%</a:t>
                </a:r>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PF300 has a </a:t>
            </a:r>
            <a:r>
              <a:rPr lang="en-US" dirty="0" err="1"/>
              <a:t>G</a:t>
            </a:r>
            <a:r>
              <a:rPr lang="en-US" baseline="-25000" dirty="0" err="1"/>
              <a:t>CS</a:t>
            </a:r>
            <a:r>
              <a:rPr lang="en-US" dirty="0" err="1">
                <a:latin typeface="Symbol" panose="05050102010706020507" pitchFamily="18" charset="2"/>
              </a:rPr>
              <a:t>q</a:t>
            </a:r>
            <a:r>
              <a:rPr lang="en-US" dirty="0"/>
              <a:t> of about 20,000</a:t>
            </a:r>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a:t>
            </a:r>
          </a:p>
          <a:p>
            <a:pPr>
              <a:lnSpc>
                <a:spcPct val="80000"/>
              </a:lnSpc>
            </a:pPr>
            <a:r>
              <a:rPr lang="en-US" dirty="0"/>
              <a:t>Residence time</a:t>
            </a:r>
          </a:p>
          <a:p>
            <a:pPr>
              <a:lnSpc>
                <a:spcPct val="80000"/>
              </a:lnSpc>
            </a:pPr>
            <a:r>
              <a:rPr lang="en-US" dirty="0"/>
              <a:t>Baffle spacing</a:t>
            </a:r>
          </a:p>
          <a:p>
            <a:pPr>
              <a:lnSpc>
                <a:spcPct val="80000"/>
              </a:lnSpc>
            </a:pPr>
            <a:r>
              <a:rPr lang="en-US" dirty="0"/>
              <a:t>Number of baffles</a:t>
            </a:r>
          </a:p>
          <a:p>
            <a:pPr>
              <a:lnSpc>
                <a:spcPct val="80000"/>
              </a:lnSpc>
            </a:pPr>
            <a:r>
              <a:rPr lang="en-US" dirty="0"/>
              <a:t>Channel length</a:t>
            </a:r>
          </a:p>
          <a:p>
            <a:pPr>
              <a:lnSpc>
                <a:spcPct val="80000"/>
              </a:lnSpc>
            </a:pPr>
            <a:r>
              <a:rPr lang="en-US" dirty="0"/>
              <a:t>Channel width</a:t>
            </a:r>
          </a:p>
          <a:p>
            <a:pPr>
              <a:lnSpc>
                <a:spcPct val="80000"/>
              </a:lnSpc>
            </a:pPr>
            <a:r>
              <a:rPr lang="en-US" dirty="0"/>
              <a:t>Water depth</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of G</a:t>
            </a:r>
            <a:r>
              <a:rPr lang="en-US" baseline="-25000" dirty="0"/>
              <a:t>CS</a:t>
            </a:r>
            <a:r>
              <a:rPr lang="en-US" i="1" baseline="-25000" dirty="0"/>
              <a:t> </a:t>
            </a:r>
            <a:r>
              <a:rPr lang="en-US" dirty="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dirty="0"/>
              <a:t>determines the head loss through the flocculator</a:t>
            </a:r>
          </a:p>
          <a:p>
            <a:r>
              <a:rPr lang="en-US" sz="2400" dirty="0"/>
              <a:t>Maximum size of the flocs is controlled by </a:t>
            </a:r>
            <a:r>
              <a:rPr lang="en-US" sz="2400" i="1" dirty="0" err="1"/>
              <a:t>G</a:t>
            </a:r>
            <a:r>
              <a:rPr lang="en-US" sz="2400" i="1" baseline="-25000" dirty="0" err="1"/>
              <a:t>Max</a:t>
            </a:r>
            <a:r>
              <a:rPr lang="en-US" sz="2400" dirty="0"/>
              <a:t> </a:t>
            </a:r>
          </a:p>
          <a:p>
            <a:r>
              <a:rPr lang="en-US" sz="2400" dirty="0"/>
              <a:t>AguaClara </a:t>
            </a:r>
            <a:r>
              <a:rPr lang="en-US" sz="2400" dirty="0" err="1"/>
              <a:t>flocculators</a:t>
            </a:r>
            <a:r>
              <a:rPr lang="en-US" sz="2400" dirty="0"/>
              <a:t> have a </a:t>
            </a:r>
            <a:r>
              <a:rPr lang="en-US" sz="2400" i="1" dirty="0" err="1"/>
              <a:t>G</a:t>
            </a:r>
            <a:r>
              <a:rPr lang="en-US" sz="2400" i="1" baseline="-25000" dirty="0" err="1"/>
              <a:t>Max</a:t>
            </a:r>
            <a:r>
              <a:rPr lang="en-US" sz="2400" dirty="0"/>
              <a:t> that is 1.4 G</a:t>
            </a:r>
            <a:r>
              <a:rPr lang="en-US" sz="2400" baseline="-25000" dirty="0"/>
              <a:t>CS</a:t>
            </a:r>
            <a:endParaRPr lang="en-US" sz="2400" dirty="0"/>
          </a:p>
          <a:p>
            <a:r>
              <a:rPr lang="en-US" sz="2400" dirty="0"/>
              <a:t>Summer 2015 new designs have head loss of approximately 40 cm and thus 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G</a:t>
            </a:r>
            <a:r>
              <a:rPr lang="en-US" sz="2400" baseline="-25000" dirty="0"/>
              <a:t>CS </a:t>
            </a:r>
            <a:r>
              <a:rPr lang="en-US" sz="2400" dirty="0"/>
              <a:t>values as high as 340 Hz</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documentclass{article}&#10;\usepackage{amsmath}&#10;\pagestyle{empty}&#10;\begin{document}&#10;&#10;$$Gt = \frac{3}{2} \frac{\left( \Lambda^2 - \Lambda_0^2 \right)}{k \pi d_{Clay}^2 \alpha }$$&#10;&#10;&#10;\end{document}" title="IguanaTex Bitmap Display">
            <a:extLst>
              <a:ext uri="{FF2B5EF4-FFF2-40B4-BE49-F238E27FC236}">
                <a16:creationId xmlns:a16="http://schemas.microsoft.com/office/drawing/2014/main" id="{46E7EF24-ED93-45EB-A5DE-64082C57CFBE}"/>
              </a:ext>
            </a:extLst>
          </p:cNvPr>
          <p:cNvPicPr>
            <a:picLocks noChangeAspect="1"/>
          </p:cNvPicPr>
          <p:nvPr>
            <p:custDataLst>
              <p:tags r:id="rId1"/>
            </p:custDataLst>
          </p:nvPr>
        </p:nvPicPr>
        <p:blipFill>
          <a:blip r:embed="rId8"/>
          <a:stretch>
            <a:fillRect/>
          </a:stretch>
        </p:blipFill>
        <p:spPr>
          <a:xfrm>
            <a:off x="994797" y="5298180"/>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18" name="Picture 17" descr="IguanaTex Bitmap Display&#10;&#10;\documentclass{article}&#10;\usepackage{amsmath}&#10;\pagestyle{empty}&#10;\begin{document}&#10;&#10;&#10;$$\left( \frac{\varepsilon}{\nu} \right)^\frac{1}{2}$$&#10;&#10;\end{document}">
            <a:extLst>
              <a:ext uri="{FF2B5EF4-FFF2-40B4-BE49-F238E27FC236}">
                <a16:creationId xmlns:a16="http://schemas.microsoft.com/office/drawing/2014/main" id="{A2A9A15F-C3AD-4D8B-8DB8-49D36970E4A7}"/>
              </a:ext>
            </a:extLst>
          </p:cNvPr>
          <p:cNvPicPr>
            <a:picLocks noChangeAspect="1"/>
          </p:cNvPicPr>
          <p:nvPr>
            <p:custDataLst>
              <p:tags r:id="rId3"/>
            </p:custDataLst>
          </p:nvPr>
        </p:nvPicPr>
        <p:blipFill>
          <a:blip r:embed="rId10"/>
          <a:stretch>
            <a:fillRect/>
          </a:stretch>
        </p:blipFill>
        <p:spPr>
          <a:xfrm>
            <a:off x="7323278"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dirty="0"/>
              <a:t>Optimize plant layout</a:t>
            </a:r>
          </a:p>
          <a:p>
            <a:r>
              <a:rPr lang="en-US" dirty="0"/>
              <a:t>Water level leaving flocculator must match water level entering sedimentation tank</a:t>
            </a:r>
          </a:p>
          <a:p>
            <a:r>
              <a:rPr lang="en-US" dirty="0"/>
              <a:t>We want an efficient flocculator (H/S ratio)</a:t>
            </a:r>
          </a:p>
          <a:p>
            <a:r>
              <a:rPr lang="en-US" dirty="0"/>
              <a:t>Minimize plant cost with tradeoff between head loss (function of G</a:t>
            </a:r>
            <a:r>
              <a:rPr lang="en-US" baseline="-25000" dirty="0"/>
              <a:t>CS</a:t>
            </a:r>
            <a:r>
              <a:rPr lang="en-US" dirty="0"/>
              <a:t>) and volume (function of </a:t>
            </a:r>
            <a:r>
              <a:rPr lang="en-US" dirty="0">
                <a:latin typeface="Symbol" panose="05050102010706020507" pitchFamily="18" charset="2"/>
              </a:rPr>
              <a:t>q</a:t>
            </a:r>
            <a:r>
              <a:rPr lang="en-US" dirty="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a:t>Bottom up: Start by designing one baffle space (the small details) and then work up to designing the overall size of the flocculator</a:t>
            </a:r>
          </a:p>
          <a:p>
            <a:pPr lvl="1"/>
            <a:r>
              <a:rPr lang="en-US" dirty="0"/>
              <a:t>No basis for selection of channel width</a:t>
            </a:r>
          </a:p>
          <a:p>
            <a:r>
              <a:rPr lang="en-US" dirty="0"/>
              <a:t>Top down: Start by finding total volume of flocculator required and then go to the details</a:t>
            </a:r>
          </a:p>
          <a:p>
            <a:pPr lvl="1"/>
            <a:r>
              <a:rPr lang="en-US" dirty="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Design Approach</a:t>
            </a:r>
          </a:p>
        </p:txBody>
      </p:sp>
      <p:sp>
        <p:nvSpPr>
          <p:cNvPr id="3" name="Content Placeholder 2"/>
          <p:cNvSpPr>
            <a:spLocks noGrp="1"/>
          </p:cNvSpPr>
          <p:nvPr>
            <p:ph idx="1"/>
          </p:nvPr>
        </p:nvSpPr>
        <p:spPr/>
        <p:txBody>
          <a:bodyPr/>
          <a:lstStyle/>
          <a:p>
            <a:r>
              <a:rPr lang="en-US" dirty="0"/>
              <a:t>Assume a water depth and a channel width</a:t>
            </a:r>
          </a:p>
          <a:p>
            <a:r>
              <a:rPr lang="en-US" dirty="0"/>
              <a:t>Design a baffle spacing and obstacle spacing to get an efficient H</a:t>
            </a:r>
            <a:r>
              <a:rPr lang="en-US" baseline="-25000" dirty="0"/>
              <a:t>e</a:t>
            </a:r>
            <a:r>
              <a:rPr lang="en-US" dirty="0"/>
              <a:t>/S and the target G</a:t>
            </a:r>
            <a:r>
              <a:rPr lang="en-US" baseline="-25000" dirty="0"/>
              <a:t>CS</a:t>
            </a:r>
            <a:endParaRPr lang="en-US" dirty="0"/>
          </a:p>
          <a:p>
            <a:r>
              <a:rPr lang="en-US" dirty="0"/>
              <a:t>Calculate </a:t>
            </a:r>
            <a:r>
              <a:rPr lang="en-US" dirty="0" err="1"/>
              <a:t>G</a:t>
            </a:r>
            <a:r>
              <a:rPr lang="en-US" baseline="-25000" dirty="0" err="1"/>
              <a:t>CS</a:t>
            </a:r>
            <a:r>
              <a:rPr lang="en-US" dirty="0" err="1">
                <a:latin typeface="Symbol" panose="05050102010706020507" pitchFamily="18" charset="2"/>
              </a:rPr>
              <a:t>q</a:t>
            </a:r>
            <a:r>
              <a:rPr lang="en-US" dirty="0"/>
              <a:t> for one baffle spacing given your design</a:t>
            </a:r>
          </a:p>
          <a:p>
            <a:r>
              <a:rPr lang="en-US" dirty="0"/>
              <a:t>Calculate number of baffle </a:t>
            </a:r>
            <a:r>
              <a:rPr lang="en-US" dirty="0" err="1"/>
              <a:t>spacings</a:t>
            </a:r>
            <a:r>
              <a:rPr lang="en-US" dirty="0"/>
              <a:t> required to achieve design </a:t>
            </a:r>
            <a:r>
              <a:rPr lang="en-US" dirty="0" err="1"/>
              <a:t>G</a:t>
            </a:r>
            <a:r>
              <a:rPr lang="en-US" baseline="-25000" dirty="0" err="1"/>
              <a:t>CS</a:t>
            </a:r>
            <a:r>
              <a:rPr lang="en-US" dirty="0" err="1">
                <a:latin typeface="Symbol" panose="05050102010706020507" pitchFamily="18" charset="2"/>
              </a:rPr>
              <a:t>q</a:t>
            </a:r>
            <a:endParaRPr lang="en-US" dirty="0"/>
          </a:p>
          <a:p>
            <a:r>
              <a:rPr lang="en-US" dirty="0"/>
              <a:t>Calculate length of channel required</a:t>
            </a:r>
          </a:p>
          <a:p>
            <a:endParaRPr lang="en-US" dirty="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a:t>Top Down Design Approach</a:t>
            </a:r>
            <a:br>
              <a:rPr lang="en-US" dirty="0"/>
            </a:br>
            <a:r>
              <a:rPr lang="en-US" dirty="0"/>
              <a:t>(our choice)</a:t>
            </a:r>
          </a:p>
        </p:txBody>
      </p:sp>
      <p:sp>
        <p:nvSpPr>
          <p:cNvPr id="3" name="Content Placeholder 2"/>
          <p:cNvSpPr>
            <a:spLocks noGrp="1"/>
          </p:cNvSpPr>
          <p:nvPr>
            <p:ph idx="1"/>
          </p:nvPr>
        </p:nvSpPr>
        <p:spPr/>
        <p:txBody>
          <a:bodyPr/>
          <a:lstStyle/>
          <a:p>
            <a:r>
              <a:rPr lang="en-US" dirty="0"/>
              <a:t>Calculate the required flocculator volume</a:t>
            </a:r>
          </a:p>
          <a:p>
            <a:r>
              <a:rPr lang="en-US" dirty="0"/>
              <a:t>Use plant layout constraints to select an optimal channel width</a:t>
            </a:r>
          </a:p>
          <a:p>
            <a:r>
              <a:rPr lang="en-US" dirty="0"/>
              <a:t>Design baffles and obstacles to create the target G</a:t>
            </a:r>
            <a:r>
              <a:rPr lang="en-US" baseline="-25000" dirty="0"/>
              <a:t>CS</a:t>
            </a:r>
            <a:r>
              <a:rPr lang="en-US" dirty="0"/>
              <a:t> to set the baffle spacing</a:t>
            </a:r>
          </a:p>
          <a:p>
            <a:r>
              <a:rPr lang="en-US" dirty="0"/>
              <a:t>Fill the channels with baffles and don’t worry about a little extra space at the end of the channel that might not be used efficiently</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1384995"/>
          </a:xfrm>
          <a:prstGeom prst="rect">
            <a:avLst/>
          </a:prstGeom>
          <a:noFill/>
        </p:spPr>
        <p:txBody>
          <a:bodyPr wrap="square" rtlCol="0">
            <a:spAutoFit/>
          </a:bodyPr>
          <a:lstStyle/>
          <a:p>
            <a:r>
              <a:rPr lang="en-US" dirty="0"/>
              <a:t>Fluid deformation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190802" y="1510903"/>
            <a:ext cx="6049073" cy="4525963"/>
          </a:xfrm>
        </p:spPr>
        <p:txBody>
          <a:bodyPr/>
          <a:lstStyle/>
          <a:p>
            <a:pPr>
              <a:lnSpc>
                <a:spcPct val="90000"/>
              </a:lnSpc>
            </a:pPr>
            <a:r>
              <a:rPr lang="en-US" sz="2800" dirty="0"/>
              <a:t>Some of the kinetic energy in the flow contraction…</a:t>
            </a:r>
          </a:p>
          <a:p>
            <a:pPr>
              <a:lnSpc>
                <a:spcPct val="90000"/>
              </a:lnSpc>
            </a:pPr>
            <a:r>
              <a:rPr lang="en-US" sz="2800" dirty="0"/>
              <a:t>…is dissipated through turbulence and viscosity</a:t>
            </a:r>
          </a:p>
          <a:p>
            <a:pPr>
              <a:lnSpc>
                <a:spcPct val="90000"/>
              </a:lnSpc>
            </a:pPr>
            <a:r>
              <a:rPr lang="en-US" sz="2800" dirty="0"/>
              <a:t>Given the water temperature and hence viscosity the energy dissipation produces velocity gradients</a:t>
            </a:r>
          </a:p>
          <a:p>
            <a:pPr>
              <a:lnSpc>
                <a:spcPct val="90000"/>
              </a:lnSpc>
            </a:pPr>
            <a:r>
              <a:rPr lang="en-US" sz="2800" dirty="0"/>
              <a:t>Given a total fluid deformation (</a:t>
            </a:r>
            <a:r>
              <a:rPr lang="en-US" sz="2800" dirty="0" err="1"/>
              <a:t>G</a:t>
            </a:r>
            <a:r>
              <a:rPr lang="en-US" sz="2800" baseline="-25000" dirty="0" err="1"/>
              <a:t>CS</a:t>
            </a:r>
            <a:r>
              <a:rPr lang="en-US" sz="2800" dirty="0" err="1">
                <a:latin typeface="Symbol" panose="05050102010706020507" pitchFamily="18" charset="2"/>
              </a:rPr>
              <a:t>q</a:t>
            </a:r>
            <a:r>
              <a:rPr lang="en-US" sz="2800" dirty="0"/>
              <a:t>), the relationship between head loss and G</a:t>
            </a:r>
            <a:r>
              <a:rPr lang="en-US" sz="2800" baseline="-25000" dirty="0"/>
              <a:t>CS</a:t>
            </a:r>
            <a:r>
              <a:rPr lang="en-US" sz="2800" dirty="0"/>
              <a:t> is </a:t>
            </a:r>
          </a:p>
          <a:p>
            <a:pPr>
              <a:lnSpc>
                <a:spcPct val="90000"/>
              </a:lnSpc>
            </a:pPr>
            <a:r>
              <a:rPr lang="en-US" sz="2800" dirty="0"/>
              <a:t>How can you achieve </a:t>
            </a:r>
            <a:r>
              <a:rPr lang="en-US" sz="2400" dirty="0" err="1"/>
              <a:t>G</a:t>
            </a:r>
            <a:r>
              <a:rPr lang="en-US" sz="2400" baseline="-25000" dirty="0" err="1"/>
              <a:t>CS</a:t>
            </a:r>
            <a:r>
              <a:rPr lang="en-US" sz="2400" dirty="0" err="1">
                <a:latin typeface="Symbol" panose="05050102010706020507" pitchFamily="18" charset="2"/>
              </a:rPr>
              <a:t>q</a:t>
            </a:r>
            <a:r>
              <a:rPr lang="en-US" sz="2400" dirty="0"/>
              <a:t> </a:t>
            </a:r>
            <a:r>
              <a:rPr lang="en-US" sz="2800"/>
              <a:t>with less </a:t>
            </a:r>
            <a:r>
              <a:rPr lang="en-US" sz="2800" dirty="0"/>
              <a:t>energy?</a:t>
            </a:r>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780438" y="2587311"/>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468904" y="1505722"/>
            <a:ext cx="2276572" cy="727771"/>
          </a:xfrm>
          <a:prstGeom prst="rect">
            <a:avLst/>
          </a:prstGeom>
        </p:spPr>
      </p:pic>
      <p:pic>
        <p:nvPicPr>
          <p:cNvPr id="4" name="Picture 3"/>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609476" y="3773885"/>
            <a:ext cx="1539657" cy="729599"/>
          </a:xfrm>
          <a:prstGeom prst="rect">
            <a:avLst/>
          </a:prstGeom>
        </p:spPr>
      </p:pic>
      <p:pic>
        <p:nvPicPr>
          <p:cNvPr id="5" name="Picture 4"/>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7607190" y="3920432"/>
            <a:ext cx="1287315" cy="347428"/>
          </a:xfrm>
          <a:prstGeom prst="rect">
            <a:avLst/>
          </a:prstGeom>
        </p:spPr>
      </p:pic>
      <p:pic>
        <p:nvPicPr>
          <p:cNvPr id="10" name="Picture 9"/>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27516" y="5161083"/>
            <a:ext cx="2634971" cy="689373"/>
          </a:xfrm>
          <a:prstGeom prst="rect">
            <a:avLst/>
          </a:prstGeom>
        </p:spPr>
      </p:pic>
      <p:cxnSp>
        <p:nvCxnSpPr>
          <p:cNvPr id="12" name="Straight Arrow Connector 11"/>
          <p:cNvCxnSpPr/>
          <p:nvPr/>
        </p:nvCxnSpPr>
        <p:spPr>
          <a:xfrm flipV="1">
            <a:off x="7691120" y="2891092"/>
            <a:ext cx="559727"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59534" y="6015632"/>
            <a:ext cx="2020571" cy="672916"/>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a:t>G</a:t>
                </a:r>
                <a:r>
                  <a:rPr lang="en-US" sz="2800" baseline="-25000" dirty="0" err="1"/>
                  <a:t>CS</a:t>
                </a:r>
                <a:r>
                  <a:rPr lang="en-US" sz="2800" dirty="0" err="1">
                    <a:latin typeface="Symbol" pitchFamily="18" charset="2"/>
                  </a:rPr>
                  <a:t>q</a:t>
                </a:r>
                <a:r>
                  <a:rPr lang="en-US" sz="2800" dirty="0"/>
                  <a:t> is a logical design specification</a:t>
                </a:r>
              </a:p>
              <a:p>
                <a:r>
                  <a:rPr lang="en-US" sz="2800" dirty="0"/>
                  <a:t>We need to specify energy use</a:t>
                </a:r>
              </a:p>
              <a:p>
                <a:pPr lvl="1"/>
                <a:r>
                  <a:rPr lang="en-US" sz="2400" dirty="0"/>
                  <a:t>Velocity gradient - 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specify </a:t>
                </a:r>
                <a:r>
                  <a:rPr lang="en-US" sz="2800" dirty="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a:t>Calculate G</a:t>
            </a:r>
            <a:r>
              <a:rPr lang="en-US" sz="2400" baseline="-25000"/>
              <a:t>CS</a:t>
            </a:r>
            <a:endParaRPr lang="en-US" sz="2400" dirty="0">
              <a:latin typeface="Symbol" pitchFamily="18" charset="2"/>
            </a:endParaRPr>
          </a:p>
          <a:p>
            <a:pPr lvl="1"/>
            <a:r>
              <a:rPr lang="en-US" sz="2400" dirty="0"/>
              <a:t>Calculate </a:t>
            </a:r>
            <a:r>
              <a:rPr lang="en-US" sz="2400" dirty="0">
                <a:latin typeface="Symbol" pitchFamily="18" charset="2"/>
              </a:rPr>
              <a:t>q</a:t>
            </a:r>
            <a:endParaRPr lang="en-US" sz="2400"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253057" y="2117059"/>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543511"/>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sp>
        <p:nvSpPr>
          <p:cNvPr id="101379" name="Rectangle 3"/>
          <p:cNvSpPr>
            <a:spLocks noGrp="1" noChangeArrowheads="1"/>
          </p:cNvSpPr>
          <p:nvPr>
            <p:ph idx="1"/>
          </p:nvPr>
        </p:nvSpPr>
        <p:spPr>
          <a:xfrm>
            <a:off x="285751" y="1752600"/>
            <a:ext cx="8110104" cy="3998913"/>
          </a:xfrm>
        </p:spPr>
        <p:txBody>
          <a:bodyPr/>
          <a:lstStyle/>
          <a:p>
            <a:r>
              <a:rPr lang="en-US" dirty="0"/>
              <a:t>This design was first used at the plant in San Juan </a:t>
            </a:r>
            <a:r>
              <a:rPr lang="en-US" dirty="0" err="1"/>
              <a:t>Guarita</a:t>
            </a:r>
            <a:r>
              <a:rPr lang="en-US" dirty="0"/>
              <a:t> in western Honduras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G</a:t>
                </a:r>
                <a:r>
                  <a:rPr lang="en-US" sz="3600" baseline="-25000" dirty="0"/>
                  <a:t>CS</a:t>
                </a:r>
                <a:r>
                  <a:rPr lang="en-US" sz="3600" dirty="0"/>
                  <a:t>) and </a:t>
                </a:r>
                <a:r>
                  <a:rPr lang="en-US" sz="3600" dirty="0" err="1"/>
                  <a:t>G</a:t>
                </a:r>
                <a:r>
                  <a:rPr lang="en-US" sz="3600" baseline="-25000" dirty="0" err="1"/>
                  <a:t>CS</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G</a:t>
                </a:r>
                <a:r>
                  <a:rPr lang="en-US" baseline="-25000" dirty="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(bottom-up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Flow for Vertical Flow Flocculators</a:t>
            </a:r>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a:latin typeface="+mn-lt"/>
              </a:rPr>
              <a:t>Start with the equation for maximum channel width for vertical flow</a:t>
            </a: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a:latin typeface="+mn-lt"/>
              </a:rPr>
              <a:t>Solve for Flow</a:t>
            </a: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head loss and water levels</a:t>
            </a:r>
          </a:p>
        </p:txBody>
      </p:sp>
      <p:sp>
        <p:nvSpPr>
          <p:cNvPr id="3" name="Content Placeholder 2"/>
          <p:cNvSpPr>
            <a:spLocks noGrp="1"/>
          </p:cNvSpPr>
          <p:nvPr>
            <p:ph idx="1"/>
          </p:nvPr>
        </p:nvSpPr>
        <p:spPr/>
        <p:txBody>
          <a:bodyPr/>
          <a:lstStyle/>
          <a:p>
            <a:r>
              <a:rPr lang="en-US" dirty="0"/>
              <a:t>Downstream head loss set by </a:t>
            </a:r>
            <a:r>
              <a:rPr lang="en-US" dirty="0" err="1"/>
              <a:t>sed</a:t>
            </a:r>
            <a:r>
              <a:rPr lang="en-US" dirty="0"/>
              <a:t>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a:t>
            </a:r>
          </a:p>
          <a:p>
            <a:pPr lvl="1"/>
            <a:r>
              <a:rPr lang="en-US" dirty="0"/>
              <a:t>Close to plug flow (no short circuiting)</a:t>
            </a:r>
          </a:p>
          <a:p>
            <a:r>
              <a:rPr lang="en-US" dirty="0"/>
              <a:t>Why not tapered G</a:t>
            </a:r>
            <a:r>
              <a:rPr lang="en-US" baseline="-25000" dirty="0"/>
              <a:t>CS</a:t>
            </a:r>
            <a:r>
              <a:rPr lang="en-US" dirty="0"/>
              <a:t>?</a:t>
            </a:r>
          </a:p>
          <a:p>
            <a:pPr lvl="1"/>
            <a:r>
              <a:rPr lang="en-US" dirty="0"/>
              <a:t>Big flocs aren’t our goal! No reason for tapering!</a:t>
            </a:r>
          </a:p>
          <a:p>
            <a:r>
              <a:rPr lang="en-US" dirty="0"/>
              <a:t>Why much higher G</a:t>
            </a:r>
            <a:r>
              <a:rPr lang="en-US" baseline="-25000" dirty="0"/>
              <a:t>CS</a:t>
            </a:r>
            <a:r>
              <a:rPr lang="en-US" dirty="0"/>
              <a:t>?</a:t>
            </a:r>
          </a:p>
          <a:p>
            <a:pPr lvl="1"/>
            <a:r>
              <a:rPr lang="en-US" dirty="0"/>
              <a:t>We will make big flocs in the floc blanket </a:t>
            </a:r>
          </a:p>
          <a:p>
            <a:r>
              <a:rPr lang="en-US" dirty="0"/>
              <a:t>Why do we use G</a:t>
            </a:r>
            <a:r>
              <a:rPr lang="en-US" baseline="-25000" dirty="0"/>
              <a:t>CS</a:t>
            </a:r>
            <a:r>
              <a:rPr lang="en-US" dirty="0"/>
              <a:t> rather than     ? </a:t>
            </a:r>
          </a:p>
          <a:p>
            <a:pPr lvl="1"/>
            <a:r>
              <a:rPr lang="en-US" dirty="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69"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611"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9667" y="1462310"/>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204317</TotalTime>
  <Words>3722</Words>
  <Application>Microsoft Office PowerPoint</Application>
  <PresentationFormat>Widescreen</PresentationFormat>
  <Paragraphs>428</Paragraphs>
  <Slides>55</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Cambria Math</vt:lpstr>
      <vt:lpstr>Symbol</vt:lpstr>
      <vt:lpstr>Century Gothic</vt:lpstr>
      <vt:lpstr>Candara</vt:lpstr>
      <vt:lpstr>Wingdings</vt:lpstr>
      <vt:lpstr>Times New Roman</vt:lpstr>
      <vt:lpstr>Arial</vt:lpstr>
      <vt:lpstr>SWOT 2021</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Design Considerations</vt:lpstr>
      <vt:lpstr>More 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6726</cp:revision>
  <cp:lastPrinted>2017-10-01T14:51:00Z</cp:lastPrinted>
  <dcterms:created xsi:type="dcterms:W3CDTF">2009-05-27T15:44:15Z</dcterms:created>
  <dcterms:modified xsi:type="dcterms:W3CDTF">2020-10-24T13:49:29Z</dcterms:modified>
</cp:coreProperties>
</file>